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  <p:sldId id="264" r:id="rId9"/>
    <p:sldId id="265" r:id="rId10"/>
    <p:sldId id="270" r:id="rId11"/>
    <p:sldId id="266" r:id="rId12"/>
    <p:sldId id="271" r:id="rId13"/>
    <p:sldId id="267" r:id="rId14"/>
    <p:sldId id="272" r:id="rId15"/>
    <p:sldId id="268" r:id="rId16"/>
    <p:sldId id="259" r:id="rId17"/>
    <p:sldId id="269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A83"/>
    <a:srgbClr val="E0EDF5"/>
    <a:srgbClr val="7088E3"/>
    <a:srgbClr val="7C8197"/>
    <a:srgbClr val="A7C9E4"/>
    <a:srgbClr val="C8D8F6"/>
    <a:srgbClr val="F3F3F3"/>
    <a:srgbClr val="123B67"/>
    <a:srgbClr val="28578B"/>
    <a:srgbClr val="43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4" y="4968004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853560" y="2853559"/>
            <a:ext cx="4193626" cy="2885089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ko-KR" sz="28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  <a:ea typeface="맑은 고딕" pitchFamily="50" charset="-127"/>
                <a:cs typeface="Arial" pitchFamily="34" charset="0"/>
              </a:rPr>
              <a:t>Современные формы работы с родителями 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5738648"/>
            <a:ext cx="9143997" cy="1034093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Подготовила старший воспитатель МБДОУ «ЦРР-д/с №34 «Рябинушка» </a:t>
            </a:r>
          </a:p>
          <a:p>
            <a:r>
              <a:rPr lang="ru-RU" b="1" i="1" dirty="0" err="1" smtClean="0">
                <a:latin typeface="Bookman Old Style" panose="02050604050505020204" pitchFamily="18" charset="0"/>
              </a:rPr>
              <a:t>Будай</a:t>
            </a:r>
            <a:r>
              <a:rPr lang="ru-RU" b="1" i="1" dirty="0" smtClean="0">
                <a:latin typeface="Bookman Old Style" panose="02050604050505020204" pitchFamily="18" charset="0"/>
              </a:rPr>
              <a:t> Любовь Михайловна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5" y="3078010"/>
            <a:ext cx="7852329" cy="13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763838"/>
            <a:ext cx="78517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Светлана\Downloads\IMG-20210216-WA0019 (1)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8954"/>
          <a:stretch/>
        </p:blipFill>
        <p:spPr bwMode="auto">
          <a:xfrm>
            <a:off x="4816598" y="234951"/>
            <a:ext cx="4129005" cy="319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Светлана\Downloads\IMG-20210216-WA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7832"/>
          <a:stretch/>
        </p:blipFill>
        <p:spPr bwMode="auto">
          <a:xfrm>
            <a:off x="362607" y="2418789"/>
            <a:ext cx="4583702" cy="33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yt3.ggpht.com/a/AGF-l7-DZEGwKeBvdmhshCaQ0juVVdeWhV8CEn4zTA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79" y="4840793"/>
            <a:ext cx="1803824" cy="180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«Игры с прищепками»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3366" y="2112581"/>
            <a:ext cx="5249917" cy="2601310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Bookman Old Style" panose="02050604050505020204" pitchFamily="18" charset="0"/>
              </a:rPr>
              <a:t>Игры с прищепками хорошо подходят для малышей от 1 года до 5лет. Они не только увлекательные и забавные, но и полезные. В таких играх развивается мелкая моторика, что в свою очередь помогает в развитии речи. А происходит это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Кроме </a:t>
            </a:r>
            <a:r>
              <a:rPr lang="ru-RU" sz="2000" b="1" i="1" dirty="0">
                <a:latin typeface="Bookman Old Style" panose="02050604050505020204" pitchFamily="18" charset="0"/>
              </a:rPr>
              <a:t>этого, в играх с прищепками развиваются творческие способности и логическое мышление.</a:t>
            </a:r>
          </a:p>
        </p:txBody>
      </p:sp>
      <p:pic>
        <p:nvPicPr>
          <p:cNvPr id="9218" name="Picture 2" descr="C:\Users\Светлана\Downloads\IMG_20210216_18514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3" y="2049517"/>
            <a:ext cx="3547243" cy="348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Люба\IMG-20210211-WA0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6819"/>
          <a:stretch/>
        </p:blipFill>
        <p:spPr bwMode="auto">
          <a:xfrm>
            <a:off x="4790046" y="0"/>
            <a:ext cx="3880989" cy="42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ветлана\Desktop\Люба\IMG-20210211-WA0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/>
          <a:stretch/>
        </p:blipFill>
        <p:spPr bwMode="auto">
          <a:xfrm>
            <a:off x="916599" y="3247696"/>
            <a:ext cx="4693253" cy="3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904" y="189186"/>
            <a:ext cx="1368508" cy="13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5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60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«Веселое домино»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5641" y="4619297"/>
            <a:ext cx="6101255" cy="193915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Bookman Old Style" panose="02050604050505020204" pitchFamily="18" charset="0"/>
              </a:rPr>
              <a:t>Игра направлена на развитие зрительной концентрации, наблюдательности, внимания.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Игра будет полезна для индивидуальной работы, так и для совместной деятельности. 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C:\Users\Светлана\Downloads\IMG_20210216_185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31" y="1403130"/>
            <a:ext cx="6369269" cy="31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ownloads\IMG-20210211-WA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9"/>
          <a:stretch/>
        </p:blipFill>
        <p:spPr bwMode="auto">
          <a:xfrm>
            <a:off x="3815256" y="252248"/>
            <a:ext cx="4888990" cy="32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ветлана\Downloads\IMG-20210211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" y="2230819"/>
            <a:ext cx="4572000" cy="342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ae01.alicdn.com/kf/UTB8o9PqimbIXKJkSaefq6yasXX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25" y="5006290"/>
            <a:ext cx="1601121" cy="1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74371" cy="1101067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«Найди одинаковые»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16" y="1541846"/>
            <a:ext cx="7886700" cy="435133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anose="02050604050505020204" pitchFamily="18" charset="0"/>
              </a:rPr>
              <a:t>Развивает наблюдательность, память, точность зрительного восприятия, умение подбирать парную палочку в соответствии с картинкой</a:t>
            </a:r>
            <a:endParaRPr lang="ru-RU" sz="2400" b="1" i="1" dirty="0">
              <a:latin typeface="Bookman Old Style" panose="02050604050505020204" pitchFamily="18" charset="0"/>
            </a:endParaRPr>
          </a:p>
        </p:txBody>
      </p:sp>
      <p:pic>
        <p:nvPicPr>
          <p:cNvPr id="12290" name="Picture 2" descr="C:\Users\Светлана\Downloads\IMG_20210216_185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2812" y="3035772"/>
            <a:ext cx="4303987" cy="36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Светлана\Downloads\IMG-20210216-WA0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/>
          <a:stretch/>
        </p:blipFill>
        <p:spPr bwMode="auto">
          <a:xfrm>
            <a:off x="2929068" y="930165"/>
            <a:ext cx="5836560" cy="41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im0-tub-ru.yandex.net/i?id=ed25fe18b6555ad62a5bafde93568745-l&amp;ref=rim&amp;n=13&amp;w=900&amp;h=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99" y="5085116"/>
            <a:ext cx="1560786" cy="15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72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«Головоломка»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90" y="1497724"/>
            <a:ext cx="7916260" cy="4679239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Bookman Old Style" panose="02050604050505020204" pitchFamily="18" charset="0"/>
              </a:rPr>
              <a:t>Игры – головоломки, или геометрические конструкторы известны с незапамятных времен. Сущность игры состоит в том, чтобы воссоздать на плоскости силуэты предметов по образцу или </a:t>
            </a:r>
            <a:r>
              <a:rPr lang="ru-RU" sz="1800" b="1" i="1" dirty="0" smtClean="0">
                <a:latin typeface="Bookman Old Style" panose="02050604050505020204" pitchFamily="18" charset="0"/>
              </a:rPr>
              <a:t>замыслу. Являются </a:t>
            </a:r>
            <a:r>
              <a:rPr lang="ru-RU" sz="1800" b="1" i="1" dirty="0">
                <a:latin typeface="Bookman Old Style" panose="02050604050505020204" pitchFamily="18" charset="0"/>
              </a:rPr>
              <a:t>эффективным средством умственного ,и в частности математического, развития детей дошкольного возраста.</a:t>
            </a:r>
          </a:p>
        </p:txBody>
      </p:sp>
      <p:pic>
        <p:nvPicPr>
          <p:cNvPr id="14338" name="Picture 2" descr="C:\Users\Светлана\Downloads\IMG-20210216-WA0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6800" r="10703" b="8919"/>
          <a:stretch/>
        </p:blipFill>
        <p:spPr bwMode="auto">
          <a:xfrm rot="10800000">
            <a:off x="3673365" y="3137336"/>
            <a:ext cx="4776952" cy="36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ownloads\IMG-20210216-WA00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2692" b="30951"/>
          <a:stretch/>
        </p:blipFill>
        <p:spPr bwMode="auto">
          <a:xfrm>
            <a:off x="1939158" y="1749971"/>
            <a:ext cx="5785945" cy="34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yt3.ggpht.com/a/AGF-l7-DZEGwKeBvdmhshCaQ0juVVdeWhV8CEn4zTA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85" y="0"/>
            <a:ext cx="1619906" cy="16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Результативность проделанной работы:</a:t>
            </a:r>
            <a:r>
              <a:rPr lang="ru-RU" i="1" dirty="0">
                <a:latin typeface="Bookman Old Style" panose="02050604050505020204" pitchFamily="18" charset="0"/>
              </a:rPr>
              <a:t/>
            </a:r>
            <a:br>
              <a:rPr lang="ru-RU" i="1" dirty="0">
                <a:latin typeface="Bookman Old Style" panose="020506040505050202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130" y="1765738"/>
            <a:ext cx="7614746" cy="44112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Bookman Old Style" panose="02050604050505020204" pitchFamily="18" charset="0"/>
              </a:rPr>
              <a:t> - </a:t>
            </a:r>
            <a:r>
              <a:rPr lang="ru-RU" sz="2800" b="1" i="1" dirty="0">
                <a:latin typeface="Bookman Old Style" panose="02050604050505020204" pitchFamily="18" charset="0"/>
              </a:rPr>
              <a:t>у родителей появился интерес к содержанию образовательного процесса с детьми,</a:t>
            </a:r>
          </a:p>
          <a:p>
            <a:r>
              <a:rPr lang="ru-RU" sz="2800" b="1" i="1" dirty="0" smtClean="0">
                <a:latin typeface="Bookman Old Style" panose="02050604050505020204" pitchFamily="18" charset="0"/>
              </a:rPr>
              <a:t>-родители </a:t>
            </a:r>
            <a:r>
              <a:rPr lang="ru-RU" sz="2800" b="1" i="1" dirty="0">
                <a:latin typeface="Bookman Old Style" panose="02050604050505020204" pitchFamily="18" charset="0"/>
              </a:rPr>
              <a:t>стали </a:t>
            </a:r>
            <a:r>
              <a:rPr lang="ru-RU" sz="2800" b="1" i="1" dirty="0" smtClean="0">
                <a:latin typeface="Bookman Old Style" panose="02050604050505020204" pitchFamily="18" charset="0"/>
              </a:rPr>
              <a:t>чаще участвовать </a:t>
            </a:r>
            <a:r>
              <a:rPr lang="ru-RU" sz="2800" b="1" i="1" dirty="0">
                <a:latin typeface="Bookman Old Style" panose="02050604050505020204" pitchFamily="18" charset="0"/>
              </a:rPr>
              <a:t>в совместной творческой деятельности с детьми.</a:t>
            </a:r>
          </a:p>
          <a:p>
            <a:r>
              <a:rPr lang="ru-RU" sz="2800" b="1" i="1" dirty="0" smtClean="0">
                <a:latin typeface="Bookman Old Style" panose="02050604050505020204" pitchFamily="18" charset="0"/>
              </a:rPr>
              <a:t>- </a:t>
            </a:r>
            <a:r>
              <a:rPr lang="ru-RU" sz="2800" b="1" i="1" dirty="0">
                <a:latin typeface="Bookman Old Style" panose="02050604050505020204" pitchFamily="18" charset="0"/>
              </a:rPr>
              <a:t>активно стали посещать различные  интерактивные мероприятия вместе с детьми.</a:t>
            </a:r>
          </a:p>
          <a:p>
            <a:endParaRPr lang="ru-RU" sz="28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848" y="536028"/>
            <a:ext cx="6891501" cy="5640935"/>
          </a:xfrm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latin typeface="Bookman Old Style" panose="02050604050505020204" pitchFamily="18" charset="0"/>
              </a:rPr>
              <a:t>Одним из требований ФГОС </a:t>
            </a:r>
            <a:r>
              <a:rPr lang="ru-RU" sz="3600" b="1" i="1" dirty="0">
                <a:latin typeface="Bookman Old Style" panose="02050604050505020204" pitchFamily="18" charset="0"/>
              </a:rPr>
              <a:t>ДО по взаимодействию Организации с </a:t>
            </a:r>
            <a:r>
              <a:rPr lang="ru-RU" sz="3600" b="1" i="1" dirty="0" smtClean="0">
                <a:latin typeface="Bookman Old Style" panose="02050604050505020204" pitchFamily="18" charset="0"/>
              </a:rPr>
              <a:t>родителями:</a:t>
            </a:r>
          </a:p>
          <a:p>
            <a:endParaRPr lang="ru-RU" sz="3600" b="1" i="1" dirty="0" smtClean="0">
              <a:latin typeface="Bookman Old Style" panose="02050604050505020204" pitchFamily="18" charset="0"/>
            </a:endParaRP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latin typeface="Bookman Old Style" panose="02050604050505020204" pitchFamily="18" charset="0"/>
              </a:rPr>
              <a:t>Одним из требований к психолого-педагогическим условиям является требование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33573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03" y="252248"/>
            <a:ext cx="8544911" cy="82390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Познавательные тропинки</a:t>
            </a:r>
            <a:endParaRPr lang="ru-RU" sz="3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386" name="Picture 2" descr="C:\Users\Светлана\Desktop\Тропики 17.01.21г\IMG-20210117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b="17931"/>
          <a:stretch/>
        </p:blipFill>
        <p:spPr bwMode="auto">
          <a:xfrm rot="21084710">
            <a:off x="536459" y="1292773"/>
            <a:ext cx="3246834" cy="4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ветлана\Desktop\Тропики 17.01.21г\IMG-20210117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b="18621"/>
          <a:stretch/>
        </p:blipFill>
        <p:spPr bwMode="auto">
          <a:xfrm rot="451018">
            <a:off x="6259345" y="2857601"/>
            <a:ext cx="2249853" cy="31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ветлана\Desktop\Тропики 17.01.21г\IMG-20210117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395">
            <a:off x="2461391" y="3342290"/>
            <a:ext cx="2341179" cy="31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Светлана\Desktop\Тропики 17.01.21г\IMG-20210117-WA00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6"/>
          <a:stretch/>
        </p:blipFill>
        <p:spPr bwMode="auto">
          <a:xfrm>
            <a:off x="4108816" y="1200227"/>
            <a:ext cx="1928812" cy="25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Тропики 17.01.21г\IMG-20210117-WA0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4"/>
          <a:stretch/>
        </p:blipFill>
        <p:spPr bwMode="auto">
          <a:xfrm>
            <a:off x="670479" y="693684"/>
            <a:ext cx="8142444" cy="53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4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52" y="945930"/>
            <a:ext cx="8087710" cy="5596759"/>
          </a:xfrm>
        </p:spPr>
        <p:txBody>
          <a:bodyPr>
            <a:normAutofit/>
          </a:bodyPr>
          <a:lstStyle/>
          <a:p>
            <a:pPr marL="2743200" lvl="8" indent="0">
              <a:buNone/>
            </a:pPr>
            <a:r>
              <a:rPr lang="ru-RU" sz="66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Благодарю за внимание!</a:t>
            </a:r>
            <a:endParaRPr lang="ru-RU" sz="66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2837793" y="5903252"/>
            <a:ext cx="6006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Bookman Old Style" panose="02050604050505020204" pitchFamily="18" charset="0"/>
              </a:rPr>
              <a:t>https://www.instagram.com/ds34_ashberry/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0428" y="173419"/>
            <a:ext cx="5297213" cy="643233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Р</a:t>
            </a:r>
            <a:r>
              <a:rPr lang="ru-RU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одители </a:t>
            </a:r>
            <a:r>
              <a:rPr lang="ru-RU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</a:rPr>
              <a:t>и педагоги должны по-иному выстраивать свою деятельность, внедрять в работу новые приемы, инновационные технологии – одним словом - развиваться.</a:t>
            </a:r>
          </a:p>
          <a:p>
            <a:endParaRPr lang="ru-RU" dirty="0"/>
          </a:p>
        </p:txBody>
      </p:sp>
      <p:pic>
        <p:nvPicPr>
          <p:cNvPr id="2050" name="Picture 2" descr="C:\Users\Светлана\Downloads\IMG-20210217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25977" r="25171" b="37011"/>
          <a:stretch/>
        </p:blipFill>
        <p:spPr bwMode="auto">
          <a:xfrm>
            <a:off x="5659822" y="3815255"/>
            <a:ext cx="3216165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75" y="955722"/>
            <a:ext cx="4518395" cy="543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3228" y="2377229"/>
            <a:ext cx="4635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</a:rPr>
              <a:t>Почему же так происходит?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65373" y="758221"/>
            <a:ext cx="380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anose="02050604050505020204" pitchFamily="18" charset="0"/>
              </a:rPr>
              <a:t>Не хотят потому что заняты своими проблемами?</a:t>
            </a:r>
            <a:endParaRPr lang="ru-RU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910" y="365125"/>
            <a:ext cx="3431895" cy="5988377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Bookman Old Style" panose="02050604050505020204" pitchFamily="18" charset="0"/>
              </a:rPr>
              <a:t>О</a:t>
            </a:r>
            <a:r>
              <a:rPr lang="ru-RU" sz="2800" b="1" i="1" dirty="0" smtClean="0">
                <a:latin typeface="Bookman Old Style" panose="02050604050505020204" pitchFamily="18" charset="0"/>
              </a:rPr>
              <a:t>рганизовать  </a:t>
            </a:r>
            <a:r>
              <a:rPr lang="ru-RU" sz="2800" b="1" i="1" dirty="0">
                <a:latin typeface="Bookman Old Style" panose="02050604050505020204" pitchFamily="18" charset="0"/>
              </a:rPr>
              <a:t>и придумать формы работы с родителями так, чтобы самым </a:t>
            </a:r>
            <a:r>
              <a:rPr lang="ru-RU" sz="2800" b="1" i="1" dirty="0" smtClean="0">
                <a:latin typeface="Bookman Old Style" panose="02050604050505020204" pitchFamily="18" charset="0"/>
              </a:rPr>
              <a:t>занятым родителям </a:t>
            </a:r>
            <a:r>
              <a:rPr lang="ru-RU" sz="2800" b="1" i="1" dirty="0">
                <a:latin typeface="Bookman Old Style" panose="02050604050505020204" pitchFamily="18" charset="0"/>
              </a:rPr>
              <a:t>захотелось принять участие в жизни своего ребёнка. </a:t>
            </a:r>
          </a:p>
        </p:txBody>
      </p:sp>
      <p:pic>
        <p:nvPicPr>
          <p:cNvPr id="1028" name="Picture 4" descr="https://domodgimn5.edumsko.ru/uploads/2000/1512/section/218536/6e16bb918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06" y="425059"/>
            <a:ext cx="4025194" cy="55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378" y="2914695"/>
            <a:ext cx="6986095" cy="790202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Bookman Old Style" panose="02050604050505020204" pitchFamily="18" charset="0"/>
              </a:rPr>
              <a:t>Игра для ребенка- выражение его </a:t>
            </a:r>
            <a:r>
              <a:rPr lang="ru-RU" sz="4000" b="1" i="1" dirty="0" smtClean="0">
                <a:latin typeface="Bookman Old Style" panose="02050604050505020204" pitchFamily="18" charset="0"/>
              </a:rPr>
              <a:t>свободы </a:t>
            </a:r>
            <a:endParaRPr lang="ru-RU" sz="4000" b="1" i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s://avatars.mds.yandex.net/get-zen_doc/3446567/pub_5ee1bf1b18d7eb75d2c8d4c4_5ee1c06d21cb502f8c1ae14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046">
            <a:off x="5545979" y="268014"/>
            <a:ext cx="3422520" cy="23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abyben.ru/images/babyben/2018/05/samye-populyarnye-nastolnye-igry-dlya-detej-7-10-le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795">
            <a:off x="227748" y="279520"/>
            <a:ext cx="3691184" cy="24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969">
            <a:off x="5537628" y="4277326"/>
            <a:ext cx="3376571" cy="225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heaclub.ru/tim/2a6518fef522962b898474295cdd35ae/deti-igrayut-v-dom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423">
            <a:off x="515373" y="4112515"/>
            <a:ext cx="3447067" cy="23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222" y="245140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Форма взаимодействия</a:t>
            </a:r>
            <a:endParaRPr lang="ru-RU" sz="4400" b="1" i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14018" y="1567161"/>
            <a:ext cx="5533045" cy="1322812"/>
            <a:chOff x="1248" y="1969"/>
            <a:chExt cx="3408" cy="776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6" y="1969"/>
              <a:ext cx="3020" cy="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4000" b="1" i="1" dirty="0" smtClean="0">
                  <a:solidFill>
                    <a:srgbClr val="FFFF00"/>
                  </a:solidFill>
                  <a:latin typeface="Bookman Old Style" panose="02050604050505020204" pitchFamily="18" charset="0"/>
                </a:rPr>
                <a:t>Оригинальность</a:t>
              </a:r>
            </a:p>
            <a:p>
              <a:pPr algn="l"/>
              <a:endParaRPr lang="en-US" sz="4000" b="1" i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49517" y="3050017"/>
            <a:ext cx="6792335" cy="3482978"/>
            <a:chOff x="1248" y="2640"/>
            <a:chExt cx="3836" cy="219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23" y="2654"/>
              <a:ext cx="3461" cy="2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i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Востребованность</a:t>
              </a:r>
            </a:p>
            <a:p>
              <a:pPr algn="l"/>
              <a:endParaRPr lang="ru-RU" sz="3600" b="1" i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  <a:p>
              <a:pPr algn="l"/>
              <a:endPara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  <a:p>
              <a:pPr algn="l"/>
              <a:endParaRPr lang="ru-RU" sz="3600" b="1" i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  <a:p>
              <a:pPr algn="l"/>
              <a:endParaRPr lang="ru-RU" sz="3600" b="1" i="1" dirty="0" smtClean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  <a:p>
              <a:pPr algn="l"/>
              <a:endParaRPr lang="en-US" sz="3600" b="1" i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714017" y="4239600"/>
            <a:ext cx="5972688" cy="935471"/>
            <a:chOff x="1248" y="3230"/>
            <a:chExt cx="3553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06" y="3325"/>
              <a:ext cx="3095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b="1" i="1" dirty="0" smtClean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Интерактивность</a:t>
              </a:r>
              <a:endParaRPr lang="en-US" sz="3600" b="1" i="1" dirty="0">
                <a:solidFill>
                  <a:srgbClr val="002060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96" y="298286"/>
            <a:ext cx="8294632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Мастер-класс 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- открытая </a:t>
            </a:r>
            <a:r>
              <a:rPr lang="ru-RU" sz="2800" b="1" i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современная педагогическая форма работы с родителями</a:t>
            </a:r>
            <a:endParaRPr lang="ru-RU" sz="2800" b="1" i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C:\Users\Светлана\Desktop\Фотки\IMG-20201122-WA0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2" t="-2248" r="-1"/>
          <a:stretch/>
        </p:blipFill>
        <p:spPr bwMode="auto">
          <a:xfrm>
            <a:off x="6195848" y="3318460"/>
            <a:ext cx="2948152" cy="33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ветлана\Desktop\Фотки\IMG-20201122-WA0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6" r="18448"/>
          <a:stretch/>
        </p:blipFill>
        <p:spPr bwMode="auto">
          <a:xfrm>
            <a:off x="2792202" y="1623849"/>
            <a:ext cx="3647425" cy="269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етлана\Desktop\Фотки\IMG-20201122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44" y="4504998"/>
            <a:ext cx="2920002" cy="219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0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515349" cy="1325563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7030A0"/>
                </a:solidFill>
                <a:latin typeface="Bookman Old Style" panose="02050604050505020204" pitchFamily="18" charset="0"/>
              </a:rPr>
              <a:t>«Часы и время»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206" y="1860331"/>
            <a:ext cx="3168869" cy="4256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Цель данной игры</a:t>
            </a:r>
            <a:endParaRPr lang="ru-RU" sz="1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r>
              <a:rPr lang="ru-RU" sz="1800" b="1" i="1" dirty="0">
                <a:latin typeface="Bookman Old Style" panose="02050604050505020204" pitchFamily="18" charset="0"/>
              </a:rPr>
              <a:t>- Научить детей ориентироваться во времени.</a:t>
            </a:r>
          </a:p>
          <a:p>
            <a:r>
              <a:rPr lang="ru-RU" sz="1800" b="1" i="1" dirty="0">
                <a:latin typeface="Bookman Old Style" panose="02050604050505020204" pitchFamily="18" charset="0"/>
              </a:rPr>
              <a:t>- Совершенствовать навыки определения времени по часам, фиксируя его значение на циферблате.</a:t>
            </a:r>
          </a:p>
          <a:p>
            <a:r>
              <a:rPr lang="ru-RU" sz="1800" b="1" i="1" dirty="0">
                <a:latin typeface="Bookman Old Style" panose="02050604050505020204" pitchFamily="18" charset="0"/>
              </a:rPr>
              <a:t>- Развивать у детей внимание, логическое мышление и речь.</a:t>
            </a:r>
          </a:p>
          <a:p>
            <a:r>
              <a:rPr lang="ru-RU" sz="1800" b="1" i="1" dirty="0">
                <a:latin typeface="Bookman Old Style" panose="02050604050505020204" pitchFamily="18" charset="0"/>
              </a:rPr>
              <a:t>- Уточнять и развивать у детей временные представления.</a:t>
            </a:r>
          </a:p>
          <a:p>
            <a:endParaRPr lang="ru-RU" sz="1800" dirty="0"/>
          </a:p>
        </p:txBody>
      </p:sp>
      <p:pic>
        <p:nvPicPr>
          <p:cNvPr id="7170" name="Picture 2" descr="C:\Users\Светлана\Downloads\IMG_20210216_185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16" y="1954925"/>
            <a:ext cx="3999184" cy="34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8914</TotalTime>
  <Words>312</Words>
  <Application>Microsoft Office PowerPoint</Application>
  <PresentationFormat>Экран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Организовать  и придумать формы работы с родителями так, чтобы самым занятым родителям захотелось принять участие в жизни своего ребёнка. </vt:lpstr>
      <vt:lpstr>Игра для ребенка- выражение его свободы </vt:lpstr>
      <vt:lpstr>Форма взаимодействия</vt:lpstr>
      <vt:lpstr>Мастер-класс - открытая современная педагогическая форма работы с родителями</vt:lpstr>
      <vt:lpstr>«Часы и время» </vt:lpstr>
      <vt:lpstr>Презентация PowerPoint</vt:lpstr>
      <vt:lpstr>«Игры с прищепками»</vt:lpstr>
      <vt:lpstr>Презентация PowerPoint</vt:lpstr>
      <vt:lpstr> «Веселое домино»</vt:lpstr>
      <vt:lpstr>Презентация PowerPoint</vt:lpstr>
      <vt:lpstr>«Найди одинаковые»</vt:lpstr>
      <vt:lpstr>Презентация PowerPoint</vt:lpstr>
      <vt:lpstr> «Головоломка» </vt:lpstr>
      <vt:lpstr>Презентация PowerPoint</vt:lpstr>
      <vt:lpstr>Результативность проделанной работы: </vt:lpstr>
      <vt:lpstr>Познавательные тропинки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марина</cp:lastModifiedBy>
  <cp:revision>56</cp:revision>
  <dcterms:created xsi:type="dcterms:W3CDTF">2014-11-21T11:00:06Z</dcterms:created>
  <dcterms:modified xsi:type="dcterms:W3CDTF">2021-02-17T12:42:42Z</dcterms:modified>
</cp:coreProperties>
</file>